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8288000" cy="10287000"/>
  <p:notesSz cx="6858000" cy="9144000"/>
  <p:embeddedFontLst>
    <p:embeddedFont>
      <p:font typeface="Calibri" panose="020F0502020204030204" pitchFamily="34" charset="0"/>
      <p:regular r:id="rId7"/>
      <p:bold r:id="rId8"/>
      <p:italic r:id="rId9"/>
      <p:boldItalic r:id="rId10"/>
    </p:embeddedFont>
    <p:embeddedFont>
      <p:font typeface="Montserrat Bold" pitchFamily="2" charset="77"/>
      <p:regular r:id="rId11"/>
      <p:bold r:id="rId12"/>
    </p:embeddedFont>
    <p:embeddedFont>
      <p:font typeface="Montserrat Ultra-Bold" pitchFamily="2" charset="77"/>
      <p:regular r:id="rId13"/>
      <p:bold r:id="rId1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 autoAdjust="0"/>
    <p:restoredTop sz="94619" autoAdjust="0"/>
  </p:normalViewPr>
  <p:slideViewPr>
    <p:cSldViewPr>
      <p:cViewPr varScale="1">
        <p:scale>
          <a:sx n="73" d="100"/>
          <a:sy n="73" d="100"/>
        </p:scale>
        <p:origin x="680" y="20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2.fntdata"/><Relationship Id="rId13" Type="http://schemas.openxmlformats.org/officeDocument/2006/relationships/font" Target="fonts/font7.fntdata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font" Target="fonts/font1.fntdata"/><Relationship Id="rId12" Type="http://schemas.openxmlformats.org/officeDocument/2006/relationships/font" Target="fonts/font6.fntdata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5.fntdata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font" Target="fonts/font3.fntdata"/><Relationship Id="rId14" Type="http://schemas.openxmlformats.org/officeDocument/2006/relationships/font" Target="fonts/font8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12/27/25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12/27/25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12/27/25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12/27/25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12/27/25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12/27/25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12/27/25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12/27/25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12/27/25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12/27/25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12/27/25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12/27/25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5400000">
            <a:off x="4000500" y="-4000500"/>
            <a:ext cx="10287000" cy="18288000"/>
          </a:xfrm>
          <a:custGeom>
            <a:avLst/>
            <a:gdLst/>
            <a:ahLst/>
            <a:cxnLst/>
            <a:rect l="l" t="t" r="r" b="b"/>
            <a:pathLst>
              <a:path w="10287000" h="18288000">
                <a:moveTo>
                  <a:pt x="0" y="18288000"/>
                </a:moveTo>
                <a:lnTo>
                  <a:pt x="0" y="0"/>
                </a:lnTo>
                <a:lnTo>
                  <a:pt x="10287000" y="0"/>
                </a:lnTo>
                <a:lnTo>
                  <a:pt x="10287000" y="18288000"/>
                </a:lnTo>
                <a:lnTo>
                  <a:pt x="0" y="18288000"/>
                </a:lnTo>
                <a:close/>
              </a:path>
            </a:pathLst>
          </a:custGeom>
          <a:blipFill>
            <a:blip r:embed="rId2"/>
            <a:stretch>
              <a:fillRect l="-11555" r="-11555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>
            <a:off x="794147" y="4098585"/>
            <a:ext cx="3614728" cy="5393511"/>
            <a:chOff x="0" y="0"/>
            <a:chExt cx="1016664" cy="1516957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016664" cy="1516957"/>
            </a:xfrm>
            <a:custGeom>
              <a:avLst/>
              <a:gdLst/>
              <a:ahLst/>
              <a:cxnLst/>
              <a:rect l="l" t="t" r="r" b="b"/>
              <a:pathLst>
                <a:path w="1016664" h="1516957">
                  <a:moveTo>
                    <a:pt x="115656" y="0"/>
                  </a:moveTo>
                  <a:lnTo>
                    <a:pt x="901008" y="0"/>
                  </a:lnTo>
                  <a:cubicBezTo>
                    <a:pt x="964883" y="0"/>
                    <a:pt x="1016664" y="51781"/>
                    <a:pt x="1016664" y="115656"/>
                  </a:cubicBezTo>
                  <a:lnTo>
                    <a:pt x="1016664" y="1401301"/>
                  </a:lnTo>
                  <a:cubicBezTo>
                    <a:pt x="1016664" y="1465176"/>
                    <a:pt x="964883" y="1516957"/>
                    <a:pt x="901008" y="1516957"/>
                  </a:cubicBezTo>
                  <a:lnTo>
                    <a:pt x="115656" y="1516957"/>
                  </a:lnTo>
                  <a:cubicBezTo>
                    <a:pt x="51781" y="1516957"/>
                    <a:pt x="0" y="1465176"/>
                    <a:pt x="0" y="1401301"/>
                  </a:cubicBezTo>
                  <a:lnTo>
                    <a:pt x="0" y="115656"/>
                  </a:lnTo>
                  <a:cubicBezTo>
                    <a:pt x="0" y="51781"/>
                    <a:pt x="51781" y="0"/>
                    <a:pt x="115656" y="0"/>
                  </a:cubicBezTo>
                  <a:close/>
                </a:path>
              </a:pathLst>
            </a:custGeom>
            <a:solidFill>
              <a:srgbClr val="F89E96"/>
            </a:solidFill>
            <a:ln w="28575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n-US" dirty="0"/>
            </a:p>
            <a:p>
              <a:endParaRPr lang="en-US" dirty="0"/>
            </a:p>
            <a:p>
              <a:endParaRPr lang="en-US" dirty="0"/>
            </a:p>
            <a:p>
              <a:endParaRPr lang="en-US" dirty="0"/>
            </a:p>
            <a:p>
              <a:endParaRPr lang="en-U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1016664" cy="155505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5155317" y="4098585"/>
            <a:ext cx="3614728" cy="5393511"/>
            <a:chOff x="0" y="0"/>
            <a:chExt cx="1016664" cy="1516957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016664" cy="1516957"/>
            </a:xfrm>
            <a:custGeom>
              <a:avLst/>
              <a:gdLst/>
              <a:ahLst/>
              <a:cxnLst/>
              <a:rect l="l" t="t" r="r" b="b"/>
              <a:pathLst>
                <a:path w="1016664" h="1516957">
                  <a:moveTo>
                    <a:pt x="115656" y="0"/>
                  </a:moveTo>
                  <a:lnTo>
                    <a:pt x="901008" y="0"/>
                  </a:lnTo>
                  <a:cubicBezTo>
                    <a:pt x="964883" y="0"/>
                    <a:pt x="1016664" y="51781"/>
                    <a:pt x="1016664" y="115656"/>
                  </a:cubicBezTo>
                  <a:lnTo>
                    <a:pt x="1016664" y="1401301"/>
                  </a:lnTo>
                  <a:cubicBezTo>
                    <a:pt x="1016664" y="1465176"/>
                    <a:pt x="964883" y="1516957"/>
                    <a:pt x="901008" y="1516957"/>
                  </a:cubicBezTo>
                  <a:lnTo>
                    <a:pt x="115656" y="1516957"/>
                  </a:lnTo>
                  <a:cubicBezTo>
                    <a:pt x="51781" y="1516957"/>
                    <a:pt x="0" y="1465176"/>
                    <a:pt x="0" y="1401301"/>
                  </a:cubicBezTo>
                  <a:lnTo>
                    <a:pt x="0" y="115656"/>
                  </a:lnTo>
                  <a:cubicBezTo>
                    <a:pt x="0" y="51781"/>
                    <a:pt x="51781" y="0"/>
                    <a:pt x="115656" y="0"/>
                  </a:cubicBezTo>
                  <a:close/>
                </a:path>
              </a:pathLst>
            </a:custGeom>
            <a:solidFill>
              <a:srgbClr val="BADFC9"/>
            </a:solidFill>
            <a:ln w="28575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1016664" cy="155505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794856" y="4098585"/>
            <a:ext cx="3614728" cy="829544"/>
            <a:chOff x="0" y="0"/>
            <a:chExt cx="1016664" cy="233314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1016664" cy="233314"/>
            </a:xfrm>
            <a:custGeom>
              <a:avLst/>
              <a:gdLst/>
              <a:ahLst/>
              <a:cxnLst/>
              <a:rect l="l" t="t" r="r" b="b"/>
              <a:pathLst>
                <a:path w="1016664" h="233314">
                  <a:moveTo>
                    <a:pt x="115656" y="0"/>
                  </a:moveTo>
                  <a:lnTo>
                    <a:pt x="901008" y="0"/>
                  </a:lnTo>
                  <a:cubicBezTo>
                    <a:pt x="964883" y="0"/>
                    <a:pt x="1016664" y="51781"/>
                    <a:pt x="1016664" y="115656"/>
                  </a:cubicBezTo>
                  <a:lnTo>
                    <a:pt x="1016664" y="117659"/>
                  </a:lnTo>
                  <a:cubicBezTo>
                    <a:pt x="1016664" y="181533"/>
                    <a:pt x="964883" y="233314"/>
                    <a:pt x="901008" y="233314"/>
                  </a:cubicBezTo>
                  <a:lnTo>
                    <a:pt x="115656" y="233314"/>
                  </a:lnTo>
                  <a:cubicBezTo>
                    <a:pt x="51781" y="233314"/>
                    <a:pt x="0" y="181533"/>
                    <a:pt x="0" y="117659"/>
                  </a:cubicBezTo>
                  <a:lnTo>
                    <a:pt x="0" y="115656"/>
                  </a:lnTo>
                  <a:cubicBezTo>
                    <a:pt x="0" y="51781"/>
                    <a:pt x="51781" y="0"/>
                    <a:pt x="115656" y="0"/>
                  </a:cubicBezTo>
                  <a:close/>
                </a:path>
              </a:pathLst>
            </a:custGeom>
            <a:solidFill>
              <a:srgbClr val="F48378"/>
            </a:solidFill>
            <a:ln w="28575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38100"/>
              <a:ext cx="1016664" cy="27141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5156027" y="4098585"/>
            <a:ext cx="3614728" cy="829544"/>
            <a:chOff x="0" y="0"/>
            <a:chExt cx="1016664" cy="233314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1016664" cy="233314"/>
            </a:xfrm>
            <a:custGeom>
              <a:avLst/>
              <a:gdLst/>
              <a:ahLst/>
              <a:cxnLst/>
              <a:rect l="l" t="t" r="r" b="b"/>
              <a:pathLst>
                <a:path w="1016664" h="233314">
                  <a:moveTo>
                    <a:pt x="115656" y="0"/>
                  </a:moveTo>
                  <a:lnTo>
                    <a:pt x="901008" y="0"/>
                  </a:lnTo>
                  <a:cubicBezTo>
                    <a:pt x="964883" y="0"/>
                    <a:pt x="1016664" y="51781"/>
                    <a:pt x="1016664" y="115656"/>
                  </a:cubicBezTo>
                  <a:lnTo>
                    <a:pt x="1016664" y="117659"/>
                  </a:lnTo>
                  <a:cubicBezTo>
                    <a:pt x="1016664" y="181533"/>
                    <a:pt x="964883" y="233314"/>
                    <a:pt x="901008" y="233314"/>
                  </a:cubicBezTo>
                  <a:lnTo>
                    <a:pt x="115656" y="233314"/>
                  </a:lnTo>
                  <a:cubicBezTo>
                    <a:pt x="51781" y="233314"/>
                    <a:pt x="0" y="181533"/>
                    <a:pt x="0" y="117659"/>
                  </a:cubicBezTo>
                  <a:lnTo>
                    <a:pt x="0" y="115656"/>
                  </a:lnTo>
                  <a:cubicBezTo>
                    <a:pt x="0" y="51781"/>
                    <a:pt x="51781" y="0"/>
                    <a:pt x="115656" y="0"/>
                  </a:cubicBezTo>
                  <a:close/>
                </a:path>
              </a:pathLst>
            </a:custGeom>
            <a:solidFill>
              <a:srgbClr val="9DD6B4"/>
            </a:solidFill>
            <a:ln w="28575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38100"/>
              <a:ext cx="1016664" cy="27141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5" name="AutoShape 15"/>
          <p:cNvSpPr/>
          <p:nvPr/>
        </p:nvSpPr>
        <p:spPr>
          <a:xfrm>
            <a:off x="794905" y="3460035"/>
            <a:ext cx="16698191" cy="0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6" name="AutoShape 16"/>
          <p:cNvSpPr/>
          <p:nvPr/>
        </p:nvSpPr>
        <p:spPr>
          <a:xfrm flipH="1">
            <a:off x="4801146" y="507266"/>
            <a:ext cx="0" cy="883606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7" name="AutoShape 17"/>
          <p:cNvSpPr/>
          <p:nvPr/>
        </p:nvSpPr>
        <p:spPr>
          <a:xfrm>
            <a:off x="9144000" y="507266"/>
            <a:ext cx="0" cy="883606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8" name="AutoShape 18"/>
          <p:cNvSpPr/>
          <p:nvPr/>
        </p:nvSpPr>
        <p:spPr>
          <a:xfrm>
            <a:off x="4801146" y="1887736"/>
            <a:ext cx="0" cy="933750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9" name="AutoShape 19"/>
          <p:cNvSpPr/>
          <p:nvPr/>
        </p:nvSpPr>
        <p:spPr>
          <a:xfrm>
            <a:off x="9144000" y="1887736"/>
            <a:ext cx="0" cy="933750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20" name="Group 20"/>
          <p:cNvGrpSpPr/>
          <p:nvPr/>
        </p:nvGrpSpPr>
        <p:grpSpPr>
          <a:xfrm>
            <a:off x="794147" y="3308707"/>
            <a:ext cx="302657" cy="302657"/>
            <a:chOff x="0" y="0"/>
            <a:chExt cx="812800" cy="812800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23" name="Group 23"/>
          <p:cNvGrpSpPr/>
          <p:nvPr/>
        </p:nvGrpSpPr>
        <p:grpSpPr>
          <a:xfrm>
            <a:off x="17190439" y="3308707"/>
            <a:ext cx="302657" cy="302657"/>
            <a:chOff x="0" y="0"/>
            <a:chExt cx="812800" cy="812800"/>
          </a:xfrm>
        </p:grpSpPr>
        <p:sp>
          <p:nvSpPr>
            <p:cNvPr id="24" name="Freeform 2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TextBox 25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26" name="Group 26"/>
          <p:cNvGrpSpPr/>
          <p:nvPr/>
        </p:nvGrpSpPr>
        <p:grpSpPr>
          <a:xfrm>
            <a:off x="9516488" y="4098585"/>
            <a:ext cx="3614728" cy="5393511"/>
            <a:chOff x="0" y="0"/>
            <a:chExt cx="1016664" cy="1516957"/>
          </a:xfrm>
        </p:grpSpPr>
        <p:sp>
          <p:nvSpPr>
            <p:cNvPr id="27" name="Freeform 27"/>
            <p:cNvSpPr/>
            <p:nvPr/>
          </p:nvSpPr>
          <p:spPr>
            <a:xfrm>
              <a:off x="0" y="0"/>
              <a:ext cx="1016664" cy="1516957"/>
            </a:xfrm>
            <a:custGeom>
              <a:avLst/>
              <a:gdLst/>
              <a:ahLst/>
              <a:cxnLst/>
              <a:rect l="l" t="t" r="r" b="b"/>
              <a:pathLst>
                <a:path w="1016664" h="1516957">
                  <a:moveTo>
                    <a:pt x="115656" y="0"/>
                  </a:moveTo>
                  <a:lnTo>
                    <a:pt x="901008" y="0"/>
                  </a:lnTo>
                  <a:cubicBezTo>
                    <a:pt x="964883" y="0"/>
                    <a:pt x="1016664" y="51781"/>
                    <a:pt x="1016664" y="115656"/>
                  </a:cubicBezTo>
                  <a:lnTo>
                    <a:pt x="1016664" y="1401301"/>
                  </a:lnTo>
                  <a:cubicBezTo>
                    <a:pt x="1016664" y="1465176"/>
                    <a:pt x="964883" y="1516957"/>
                    <a:pt x="901008" y="1516957"/>
                  </a:cubicBezTo>
                  <a:lnTo>
                    <a:pt x="115656" y="1516957"/>
                  </a:lnTo>
                  <a:cubicBezTo>
                    <a:pt x="51781" y="1516957"/>
                    <a:pt x="0" y="1465176"/>
                    <a:pt x="0" y="1401301"/>
                  </a:cubicBezTo>
                  <a:lnTo>
                    <a:pt x="0" y="115656"/>
                  </a:lnTo>
                  <a:cubicBezTo>
                    <a:pt x="0" y="51781"/>
                    <a:pt x="51781" y="0"/>
                    <a:pt x="115656" y="0"/>
                  </a:cubicBezTo>
                  <a:close/>
                </a:path>
              </a:pathLst>
            </a:custGeom>
            <a:solidFill>
              <a:srgbClr val="F6EFAD"/>
            </a:solidFill>
            <a:ln w="28575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TextBox 28"/>
            <p:cNvSpPr txBox="1"/>
            <p:nvPr/>
          </p:nvSpPr>
          <p:spPr>
            <a:xfrm>
              <a:off x="0" y="-38100"/>
              <a:ext cx="1016664" cy="155505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9" name="Group 29"/>
          <p:cNvGrpSpPr/>
          <p:nvPr/>
        </p:nvGrpSpPr>
        <p:grpSpPr>
          <a:xfrm>
            <a:off x="9517197" y="4098585"/>
            <a:ext cx="3614728" cy="829544"/>
            <a:chOff x="0" y="0"/>
            <a:chExt cx="1016664" cy="233314"/>
          </a:xfrm>
        </p:grpSpPr>
        <p:sp>
          <p:nvSpPr>
            <p:cNvPr id="30" name="Freeform 30"/>
            <p:cNvSpPr/>
            <p:nvPr/>
          </p:nvSpPr>
          <p:spPr>
            <a:xfrm>
              <a:off x="0" y="0"/>
              <a:ext cx="1016664" cy="233314"/>
            </a:xfrm>
            <a:custGeom>
              <a:avLst/>
              <a:gdLst/>
              <a:ahLst/>
              <a:cxnLst/>
              <a:rect l="l" t="t" r="r" b="b"/>
              <a:pathLst>
                <a:path w="1016664" h="233314">
                  <a:moveTo>
                    <a:pt x="115656" y="0"/>
                  </a:moveTo>
                  <a:lnTo>
                    <a:pt x="901008" y="0"/>
                  </a:lnTo>
                  <a:cubicBezTo>
                    <a:pt x="964883" y="0"/>
                    <a:pt x="1016664" y="51781"/>
                    <a:pt x="1016664" y="115656"/>
                  </a:cubicBezTo>
                  <a:lnTo>
                    <a:pt x="1016664" y="117659"/>
                  </a:lnTo>
                  <a:cubicBezTo>
                    <a:pt x="1016664" y="181533"/>
                    <a:pt x="964883" y="233314"/>
                    <a:pt x="901008" y="233314"/>
                  </a:cubicBezTo>
                  <a:lnTo>
                    <a:pt x="115656" y="233314"/>
                  </a:lnTo>
                  <a:cubicBezTo>
                    <a:pt x="51781" y="233314"/>
                    <a:pt x="0" y="181533"/>
                    <a:pt x="0" y="117659"/>
                  </a:cubicBezTo>
                  <a:lnTo>
                    <a:pt x="0" y="115656"/>
                  </a:lnTo>
                  <a:cubicBezTo>
                    <a:pt x="0" y="51781"/>
                    <a:pt x="51781" y="0"/>
                    <a:pt x="115656" y="0"/>
                  </a:cubicBezTo>
                  <a:close/>
                </a:path>
              </a:pathLst>
            </a:custGeom>
            <a:solidFill>
              <a:srgbClr val="FAF29F"/>
            </a:solidFill>
            <a:ln w="28575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TextBox 31"/>
            <p:cNvSpPr txBox="1"/>
            <p:nvPr/>
          </p:nvSpPr>
          <p:spPr>
            <a:xfrm>
              <a:off x="0" y="-38100"/>
              <a:ext cx="1016664" cy="27141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32" name="Group 32"/>
          <p:cNvGrpSpPr/>
          <p:nvPr/>
        </p:nvGrpSpPr>
        <p:grpSpPr>
          <a:xfrm>
            <a:off x="13877658" y="4098585"/>
            <a:ext cx="3614728" cy="5393511"/>
            <a:chOff x="0" y="0"/>
            <a:chExt cx="1016664" cy="1516957"/>
          </a:xfrm>
        </p:grpSpPr>
        <p:sp>
          <p:nvSpPr>
            <p:cNvPr id="33" name="Freeform 33"/>
            <p:cNvSpPr/>
            <p:nvPr/>
          </p:nvSpPr>
          <p:spPr>
            <a:xfrm>
              <a:off x="0" y="0"/>
              <a:ext cx="1016664" cy="1516957"/>
            </a:xfrm>
            <a:custGeom>
              <a:avLst/>
              <a:gdLst/>
              <a:ahLst/>
              <a:cxnLst/>
              <a:rect l="l" t="t" r="r" b="b"/>
              <a:pathLst>
                <a:path w="1016664" h="1516957">
                  <a:moveTo>
                    <a:pt x="115656" y="0"/>
                  </a:moveTo>
                  <a:lnTo>
                    <a:pt x="901008" y="0"/>
                  </a:lnTo>
                  <a:cubicBezTo>
                    <a:pt x="964883" y="0"/>
                    <a:pt x="1016664" y="51781"/>
                    <a:pt x="1016664" y="115656"/>
                  </a:cubicBezTo>
                  <a:lnTo>
                    <a:pt x="1016664" y="1401301"/>
                  </a:lnTo>
                  <a:cubicBezTo>
                    <a:pt x="1016664" y="1465176"/>
                    <a:pt x="964883" y="1516957"/>
                    <a:pt x="901008" y="1516957"/>
                  </a:cubicBezTo>
                  <a:lnTo>
                    <a:pt x="115656" y="1516957"/>
                  </a:lnTo>
                  <a:cubicBezTo>
                    <a:pt x="51781" y="1516957"/>
                    <a:pt x="0" y="1465176"/>
                    <a:pt x="0" y="1401301"/>
                  </a:cubicBezTo>
                  <a:lnTo>
                    <a:pt x="0" y="115656"/>
                  </a:lnTo>
                  <a:cubicBezTo>
                    <a:pt x="0" y="51781"/>
                    <a:pt x="51781" y="0"/>
                    <a:pt x="115656" y="0"/>
                  </a:cubicBezTo>
                  <a:close/>
                </a:path>
              </a:pathLst>
            </a:custGeom>
            <a:solidFill>
              <a:srgbClr val="B2CFE4"/>
            </a:solidFill>
            <a:ln w="28575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4" name="TextBox 34"/>
            <p:cNvSpPr txBox="1"/>
            <p:nvPr/>
          </p:nvSpPr>
          <p:spPr>
            <a:xfrm>
              <a:off x="0" y="-38100"/>
              <a:ext cx="1016664" cy="155505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35" name="Group 35"/>
          <p:cNvGrpSpPr/>
          <p:nvPr/>
        </p:nvGrpSpPr>
        <p:grpSpPr>
          <a:xfrm>
            <a:off x="13878368" y="4098585"/>
            <a:ext cx="3614728" cy="829544"/>
            <a:chOff x="0" y="0"/>
            <a:chExt cx="1016664" cy="233314"/>
          </a:xfrm>
        </p:grpSpPr>
        <p:sp>
          <p:nvSpPr>
            <p:cNvPr id="36" name="Freeform 36"/>
            <p:cNvSpPr/>
            <p:nvPr/>
          </p:nvSpPr>
          <p:spPr>
            <a:xfrm>
              <a:off x="0" y="0"/>
              <a:ext cx="1016664" cy="233314"/>
            </a:xfrm>
            <a:custGeom>
              <a:avLst/>
              <a:gdLst/>
              <a:ahLst/>
              <a:cxnLst/>
              <a:rect l="l" t="t" r="r" b="b"/>
              <a:pathLst>
                <a:path w="1016664" h="233314">
                  <a:moveTo>
                    <a:pt x="115656" y="0"/>
                  </a:moveTo>
                  <a:lnTo>
                    <a:pt x="901008" y="0"/>
                  </a:lnTo>
                  <a:cubicBezTo>
                    <a:pt x="964883" y="0"/>
                    <a:pt x="1016664" y="51781"/>
                    <a:pt x="1016664" y="115656"/>
                  </a:cubicBezTo>
                  <a:lnTo>
                    <a:pt x="1016664" y="117659"/>
                  </a:lnTo>
                  <a:cubicBezTo>
                    <a:pt x="1016664" y="181533"/>
                    <a:pt x="964883" y="233314"/>
                    <a:pt x="901008" y="233314"/>
                  </a:cubicBezTo>
                  <a:lnTo>
                    <a:pt x="115656" y="233314"/>
                  </a:lnTo>
                  <a:cubicBezTo>
                    <a:pt x="51781" y="233314"/>
                    <a:pt x="0" y="181533"/>
                    <a:pt x="0" y="117659"/>
                  </a:cubicBezTo>
                  <a:lnTo>
                    <a:pt x="0" y="115656"/>
                  </a:lnTo>
                  <a:cubicBezTo>
                    <a:pt x="0" y="51781"/>
                    <a:pt x="51781" y="0"/>
                    <a:pt x="115656" y="0"/>
                  </a:cubicBezTo>
                  <a:close/>
                </a:path>
              </a:pathLst>
            </a:custGeom>
            <a:solidFill>
              <a:srgbClr val="99C3E1"/>
            </a:solidFill>
            <a:ln w="28575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7" name="TextBox 37"/>
            <p:cNvSpPr txBox="1"/>
            <p:nvPr/>
          </p:nvSpPr>
          <p:spPr>
            <a:xfrm>
              <a:off x="0" y="-38100"/>
              <a:ext cx="1016664" cy="27141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38" name="AutoShape 38"/>
          <p:cNvSpPr/>
          <p:nvPr/>
        </p:nvSpPr>
        <p:spPr>
          <a:xfrm>
            <a:off x="13486854" y="507266"/>
            <a:ext cx="0" cy="883606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39" name="AutoShape 39"/>
          <p:cNvSpPr/>
          <p:nvPr/>
        </p:nvSpPr>
        <p:spPr>
          <a:xfrm>
            <a:off x="13486854" y="1887736"/>
            <a:ext cx="0" cy="933750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40" name="TextBox 40"/>
          <p:cNvSpPr txBox="1"/>
          <p:nvPr/>
        </p:nvSpPr>
        <p:spPr>
          <a:xfrm>
            <a:off x="1915229" y="-183638"/>
            <a:ext cx="1617982" cy="33570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7563"/>
              </a:lnSpc>
              <a:spcBef>
                <a:spcPct val="0"/>
              </a:spcBef>
            </a:pPr>
            <a:r>
              <a:rPr lang="en-US" sz="19688" b="1">
                <a:solidFill>
                  <a:srgbClr val="000000"/>
                </a:solidFill>
                <a:latin typeface="Montserrat Ultra-Bold"/>
                <a:ea typeface="Montserrat Ultra-Bold"/>
                <a:cs typeface="Montserrat Ultra-Bold"/>
                <a:sym typeface="Montserrat Ultra-Bold"/>
              </a:rPr>
              <a:t>S</a:t>
            </a:r>
          </a:p>
        </p:txBody>
      </p:sp>
      <p:sp>
        <p:nvSpPr>
          <p:cNvPr id="41" name="TextBox 41"/>
          <p:cNvSpPr txBox="1"/>
          <p:nvPr/>
        </p:nvSpPr>
        <p:spPr>
          <a:xfrm>
            <a:off x="5482419" y="-183638"/>
            <a:ext cx="2960524" cy="33570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7563"/>
              </a:lnSpc>
              <a:spcBef>
                <a:spcPct val="0"/>
              </a:spcBef>
            </a:pPr>
            <a:r>
              <a:rPr lang="en-US" sz="19688" b="1">
                <a:solidFill>
                  <a:srgbClr val="000000"/>
                </a:solidFill>
                <a:latin typeface="Montserrat Ultra-Bold"/>
                <a:ea typeface="Montserrat Ultra-Bold"/>
                <a:cs typeface="Montserrat Ultra-Bold"/>
                <a:sym typeface="Montserrat Ultra-Bold"/>
              </a:rPr>
              <a:t>W</a:t>
            </a:r>
          </a:p>
        </p:txBody>
      </p:sp>
      <p:sp>
        <p:nvSpPr>
          <p:cNvPr id="42" name="TextBox 42"/>
          <p:cNvSpPr txBox="1"/>
          <p:nvPr/>
        </p:nvSpPr>
        <p:spPr>
          <a:xfrm>
            <a:off x="10257751" y="-183638"/>
            <a:ext cx="2115352" cy="33570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7563"/>
              </a:lnSpc>
              <a:spcBef>
                <a:spcPct val="0"/>
              </a:spcBef>
            </a:pPr>
            <a:r>
              <a:rPr lang="en-US" sz="19688" b="1">
                <a:solidFill>
                  <a:srgbClr val="000000"/>
                </a:solidFill>
                <a:latin typeface="Montserrat Ultra-Bold"/>
                <a:ea typeface="Montserrat Ultra-Bold"/>
                <a:cs typeface="Montserrat Ultra-Bold"/>
                <a:sym typeface="Montserrat Ultra-Bold"/>
              </a:rPr>
              <a:t>O</a:t>
            </a:r>
          </a:p>
        </p:txBody>
      </p:sp>
      <p:sp>
        <p:nvSpPr>
          <p:cNvPr id="43" name="TextBox 43"/>
          <p:cNvSpPr txBox="1"/>
          <p:nvPr/>
        </p:nvSpPr>
        <p:spPr>
          <a:xfrm>
            <a:off x="14891065" y="-183638"/>
            <a:ext cx="1587915" cy="33570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7563"/>
              </a:lnSpc>
              <a:spcBef>
                <a:spcPct val="0"/>
              </a:spcBef>
            </a:pPr>
            <a:r>
              <a:rPr lang="en-US" sz="19688" b="1">
                <a:solidFill>
                  <a:srgbClr val="000000"/>
                </a:solidFill>
                <a:latin typeface="Montserrat Ultra-Bold"/>
                <a:ea typeface="Montserrat Ultra-Bold"/>
                <a:cs typeface="Montserrat Ultra-Bold"/>
                <a:sym typeface="Montserrat Ultra-Bold"/>
              </a:rPr>
              <a:t>T</a:t>
            </a:r>
          </a:p>
        </p:txBody>
      </p:sp>
      <p:sp>
        <p:nvSpPr>
          <p:cNvPr id="44" name="TextBox 44"/>
          <p:cNvSpPr txBox="1"/>
          <p:nvPr/>
        </p:nvSpPr>
        <p:spPr>
          <a:xfrm>
            <a:off x="1045184" y="4281479"/>
            <a:ext cx="3112654" cy="435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572"/>
              </a:lnSpc>
              <a:spcBef>
                <a:spcPct val="0"/>
              </a:spcBef>
            </a:pPr>
            <a:r>
              <a:rPr lang="en-GB" sz="2800" dirty="0"/>
              <a:t>Strengths</a:t>
            </a:r>
            <a:endParaRPr lang="en-US" sz="2551" b="1" dirty="0">
              <a:solidFill>
                <a:srgbClr val="000000"/>
              </a:solidFill>
              <a:latin typeface="Montserrat Bold"/>
              <a:ea typeface="Montserrat Bold"/>
              <a:cs typeface="Montserrat Bold"/>
              <a:sym typeface="Montserrat Bold"/>
            </a:endParaRPr>
          </a:p>
        </p:txBody>
      </p:sp>
      <p:sp>
        <p:nvSpPr>
          <p:cNvPr id="45" name="TextBox 45"/>
          <p:cNvSpPr txBox="1"/>
          <p:nvPr/>
        </p:nvSpPr>
        <p:spPr>
          <a:xfrm>
            <a:off x="5406354" y="4281479"/>
            <a:ext cx="3112654" cy="435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572"/>
              </a:lnSpc>
              <a:spcBef>
                <a:spcPct val="0"/>
              </a:spcBef>
            </a:pPr>
            <a:r>
              <a:rPr lang="en-GB" sz="2800" dirty="0"/>
              <a:t>Weaknesses</a:t>
            </a:r>
            <a:endParaRPr lang="en-US" sz="2551" b="1" dirty="0">
              <a:solidFill>
                <a:srgbClr val="000000"/>
              </a:solidFill>
              <a:latin typeface="Montserrat Bold"/>
              <a:ea typeface="Montserrat Bold"/>
              <a:cs typeface="Montserrat Bold"/>
              <a:sym typeface="Montserrat Bold"/>
            </a:endParaRPr>
          </a:p>
        </p:txBody>
      </p:sp>
      <p:sp>
        <p:nvSpPr>
          <p:cNvPr id="46" name="TextBox 46"/>
          <p:cNvSpPr txBox="1"/>
          <p:nvPr/>
        </p:nvSpPr>
        <p:spPr>
          <a:xfrm>
            <a:off x="9767525" y="4281479"/>
            <a:ext cx="3112654" cy="435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572"/>
              </a:lnSpc>
              <a:spcBef>
                <a:spcPct val="0"/>
              </a:spcBef>
            </a:pPr>
            <a:r>
              <a:rPr lang="en-GB" sz="2800" dirty="0"/>
              <a:t>Opportunities</a:t>
            </a:r>
            <a:endParaRPr lang="en-US" sz="2551" b="1" dirty="0">
              <a:solidFill>
                <a:srgbClr val="000000"/>
              </a:solidFill>
              <a:latin typeface="Montserrat Bold"/>
              <a:ea typeface="Montserrat Bold"/>
              <a:cs typeface="Montserrat Bold"/>
              <a:sym typeface="Montserrat Bold"/>
            </a:endParaRPr>
          </a:p>
        </p:txBody>
      </p:sp>
      <p:sp>
        <p:nvSpPr>
          <p:cNvPr id="47" name="TextBox 47"/>
          <p:cNvSpPr txBox="1"/>
          <p:nvPr/>
        </p:nvSpPr>
        <p:spPr>
          <a:xfrm>
            <a:off x="14128695" y="4281479"/>
            <a:ext cx="3112654" cy="435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572"/>
              </a:lnSpc>
              <a:spcBef>
                <a:spcPct val="0"/>
              </a:spcBef>
            </a:pPr>
            <a:r>
              <a:rPr lang="en-GB" sz="2800" dirty="0"/>
              <a:t>Threats</a:t>
            </a:r>
            <a:endParaRPr lang="en-US" sz="2551" b="1" dirty="0">
              <a:solidFill>
                <a:srgbClr val="000000"/>
              </a:solidFill>
              <a:latin typeface="Montserrat Bold"/>
              <a:ea typeface="Montserrat Bold"/>
              <a:cs typeface="Montserrat Bold"/>
              <a:sym typeface="Montserrat Bold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5400000">
            <a:off x="4000500" y="-4000500"/>
            <a:ext cx="10287000" cy="18288000"/>
          </a:xfrm>
          <a:custGeom>
            <a:avLst/>
            <a:gdLst/>
            <a:ahLst/>
            <a:cxnLst/>
            <a:rect l="l" t="t" r="r" b="b"/>
            <a:pathLst>
              <a:path w="10287000" h="18288000">
                <a:moveTo>
                  <a:pt x="0" y="18288000"/>
                </a:moveTo>
                <a:lnTo>
                  <a:pt x="0" y="0"/>
                </a:lnTo>
                <a:lnTo>
                  <a:pt x="10287000" y="0"/>
                </a:lnTo>
                <a:lnTo>
                  <a:pt x="10287000" y="18288000"/>
                </a:lnTo>
                <a:lnTo>
                  <a:pt x="0" y="18288000"/>
                </a:lnTo>
                <a:close/>
              </a:path>
            </a:pathLst>
          </a:custGeom>
          <a:blipFill>
            <a:blip r:embed="rId2"/>
            <a:stretch>
              <a:fillRect l="-11555" r="-11555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5" name="AutoShape 15"/>
          <p:cNvSpPr/>
          <p:nvPr/>
        </p:nvSpPr>
        <p:spPr>
          <a:xfrm>
            <a:off x="794905" y="3460035"/>
            <a:ext cx="16698191" cy="0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6" name="AutoShape 16"/>
          <p:cNvSpPr/>
          <p:nvPr/>
        </p:nvSpPr>
        <p:spPr>
          <a:xfrm flipH="1">
            <a:off x="4801146" y="507266"/>
            <a:ext cx="0" cy="883606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7" name="AutoShape 17"/>
          <p:cNvSpPr/>
          <p:nvPr/>
        </p:nvSpPr>
        <p:spPr>
          <a:xfrm>
            <a:off x="9144000" y="507266"/>
            <a:ext cx="0" cy="883606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8" name="AutoShape 18"/>
          <p:cNvSpPr/>
          <p:nvPr/>
        </p:nvSpPr>
        <p:spPr>
          <a:xfrm>
            <a:off x="4801146" y="1887736"/>
            <a:ext cx="0" cy="933750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9" name="AutoShape 19"/>
          <p:cNvSpPr/>
          <p:nvPr/>
        </p:nvSpPr>
        <p:spPr>
          <a:xfrm>
            <a:off x="9144000" y="1887736"/>
            <a:ext cx="0" cy="933750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20" name="Group 20"/>
          <p:cNvGrpSpPr/>
          <p:nvPr/>
        </p:nvGrpSpPr>
        <p:grpSpPr>
          <a:xfrm>
            <a:off x="794147" y="3308707"/>
            <a:ext cx="302657" cy="302657"/>
            <a:chOff x="0" y="0"/>
            <a:chExt cx="812800" cy="812800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23" name="Group 23"/>
          <p:cNvGrpSpPr/>
          <p:nvPr/>
        </p:nvGrpSpPr>
        <p:grpSpPr>
          <a:xfrm>
            <a:off x="17190439" y="3308707"/>
            <a:ext cx="302657" cy="302657"/>
            <a:chOff x="0" y="0"/>
            <a:chExt cx="812800" cy="812800"/>
          </a:xfrm>
        </p:grpSpPr>
        <p:sp>
          <p:nvSpPr>
            <p:cNvPr id="24" name="Freeform 2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TextBox 25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26" name="Group 26"/>
          <p:cNvGrpSpPr/>
          <p:nvPr/>
        </p:nvGrpSpPr>
        <p:grpSpPr>
          <a:xfrm>
            <a:off x="822521" y="4098585"/>
            <a:ext cx="16631978" cy="5393511"/>
            <a:chOff x="0" y="0"/>
            <a:chExt cx="1016664" cy="1516957"/>
          </a:xfrm>
        </p:grpSpPr>
        <p:sp>
          <p:nvSpPr>
            <p:cNvPr id="27" name="Freeform 27"/>
            <p:cNvSpPr/>
            <p:nvPr/>
          </p:nvSpPr>
          <p:spPr>
            <a:xfrm>
              <a:off x="0" y="0"/>
              <a:ext cx="1016664" cy="1516957"/>
            </a:xfrm>
            <a:custGeom>
              <a:avLst/>
              <a:gdLst/>
              <a:ahLst/>
              <a:cxnLst/>
              <a:rect l="l" t="t" r="r" b="b"/>
              <a:pathLst>
                <a:path w="1016664" h="1516957">
                  <a:moveTo>
                    <a:pt x="115656" y="0"/>
                  </a:moveTo>
                  <a:lnTo>
                    <a:pt x="901008" y="0"/>
                  </a:lnTo>
                  <a:cubicBezTo>
                    <a:pt x="964883" y="0"/>
                    <a:pt x="1016664" y="51781"/>
                    <a:pt x="1016664" y="115656"/>
                  </a:cubicBezTo>
                  <a:lnTo>
                    <a:pt x="1016664" y="1401301"/>
                  </a:lnTo>
                  <a:cubicBezTo>
                    <a:pt x="1016664" y="1465176"/>
                    <a:pt x="964883" y="1516957"/>
                    <a:pt x="901008" y="1516957"/>
                  </a:cubicBezTo>
                  <a:lnTo>
                    <a:pt x="115656" y="1516957"/>
                  </a:lnTo>
                  <a:cubicBezTo>
                    <a:pt x="51781" y="1516957"/>
                    <a:pt x="0" y="1465176"/>
                    <a:pt x="0" y="1401301"/>
                  </a:cubicBezTo>
                  <a:lnTo>
                    <a:pt x="0" y="115656"/>
                  </a:lnTo>
                  <a:cubicBezTo>
                    <a:pt x="0" y="51781"/>
                    <a:pt x="51781" y="0"/>
                    <a:pt x="115656" y="0"/>
                  </a:cubicBezTo>
                  <a:close/>
                </a:path>
              </a:pathLst>
            </a:custGeom>
            <a:solidFill>
              <a:srgbClr val="F6EFAD"/>
            </a:solidFill>
            <a:ln w="28575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TextBox 28"/>
            <p:cNvSpPr txBox="1"/>
            <p:nvPr/>
          </p:nvSpPr>
          <p:spPr>
            <a:xfrm>
              <a:off x="0" y="-38100"/>
              <a:ext cx="1016664" cy="155505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9" name="Group 29"/>
          <p:cNvGrpSpPr/>
          <p:nvPr/>
        </p:nvGrpSpPr>
        <p:grpSpPr>
          <a:xfrm>
            <a:off x="945475" y="4322201"/>
            <a:ext cx="3614728" cy="829544"/>
            <a:chOff x="0" y="0"/>
            <a:chExt cx="1016664" cy="233314"/>
          </a:xfrm>
        </p:grpSpPr>
        <p:sp>
          <p:nvSpPr>
            <p:cNvPr id="30" name="Freeform 30"/>
            <p:cNvSpPr/>
            <p:nvPr/>
          </p:nvSpPr>
          <p:spPr>
            <a:xfrm>
              <a:off x="0" y="0"/>
              <a:ext cx="1016664" cy="233314"/>
            </a:xfrm>
            <a:custGeom>
              <a:avLst/>
              <a:gdLst/>
              <a:ahLst/>
              <a:cxnLst/>
              <a:rect l="l" t="t" r="r" b="b"/>
              <a:pathLst>
                <a:path w="1016664" h="233314">
                  <a:moveTo>
                    <a:pt x="115656" y="0"/>
                  </a:moveTo>
                  <a:lnTo>
                    <a:pt x="901008" y="0"/>
                  </a:lnTo>
                  <a:cubicBezTo>
                    <a:pt x="964883" y="0"/>
                    <a:pt x="1016664" y="51781"/>
                    <a:pt x="1016664" y="115656"/>
                  </a:cubicBezTo>
                  <a:lnTo>
                    <a:pt x="1016664" y="117659"/>
                  </a:lnTo>
                  <a:cubicBezTo>
                    <a:pt x="1016664" y="181533"/>
                    <a:pt x="964883" y="233314"/>
                    <a:pt x="901008" y="233314"/>
                  </a:cubicBezTo>
                  <a:lnTo>
                    <a:pt x="115656" y="233314"/>
                  </a:lnTo>
                  <a:cubicBezTo>
                    <a:pt x="51781" y="233314"/>
                    <a:pt x="0" y="181533"/>
                    <a:pt x="0" y="117659"/>
                  </a:cubicBezTo>
                  <a:lnTo>
                    <a:pt x="0" y="115656"/>
                  </a:lnTo>
                  <a:cubicBezTo>
                    <a:pt x="0" y="51781"/>
                    <a:pt x="51781" y="0"/>
                    <a:pt x="115656" y="0"/>
                  </a:cubicBezTo>
                  <a:close/>
                </a:path>
              </a:pathLst>
            </a:custGeom>
            <a:solidFill>
              <a:srgbClr val="FAF29F"/>
            </a:solidFill>
            <a:ln w="28575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TextBox 31"/>
            <p:cNvSpPr txBox="1"/>
            <p:nvPr/>
          </p:nvSpPr>
          <p:spPr>
            <a:xfrm>
              <a:off x="0" y="-38100"/>
              <a:ext cx="1016664" cy="27141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38" name="AutoShape 38"/>
          <p:cNvSpPr/>
          <p:nvPr/>
        </p:nvSpPr>
        <p:spPr>
          <a:xfrm>
            <a:off x="13486854" y="507266"/>
            <a:ext cx="0" cy="883606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39" name="AutoShape 39"/>
          <p:cNvSpPr/>
          <p:nvPr/>
        </p:nvSpPr>
        <p:spPr>
          <a:xfrm>
            <a:off x="13486854" y="1887736"/>
            <a:ext cx="0" cy="933750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40" name="TextBox 40"/>
          <p:cNvSpPr txBox="1"/>
          <p:nvPr/>
        </p:nvSpPr>
        <p:spPr>
          <a:xfrm>
            <a:off x="1915229" y="-183638"/>
            <a:ext cx="1617982" cy="33570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7563"/>
              </a:lnSpc>
              <a:spcBef>
                <a:spcPct val="0"/>
              </a:spcBef>
            </a:pPr>
            <a:r>
              <a:rPr lang="en-US" sz="19688" b="1">
                <a:solidFill>
                  <a:srgbClr val="000000"/>
                </a:solidFill>
                <a:latin typeface="Montserrat Ultra-Bold"/>
                <a:ea typeface="Montserrat Ultra-Bold"/>
                <a:cs typeface="Montserrat Ultra-Bold"/>
                <a:sym typeface="Montserrat Ultra-Bold"/>
              </a:rPr>
              <a:t>S</a:t>
            </a:r>
          </a:p>
        </p:txBody>
      </p:sp>
      <p:sp>
        <p:nvSpPr>
          <p:cNvPr id="41" name="TextBox 41"/>
          <p:cNvSpPr txBox="1"/>
          <p:nvPr/>
        </p:nvSpPr>
        <p:spPr>
          <a:xfrm>
            <a:off x="5482419" y="-183638"/>
            <a:ext cx="2960524" cy="33570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7563"/>
              </a:lnSpc>
              <a:spcBef>
                <a:spcPct val="0"/>
              </a:spcBef>
            </a:pPr>
            <a:r>
              <a:rPr lang="en-US" sz="19688" b="1">
                <a:solidFill>
                  <a:srgbClr val="000000"/>
                </a:solidFill>
                <a:latin typeface="Montserrat Ultra-Bold"/>
                <a:ea typeface="Montserrat Ultra-Bold"/>
                <a:cs typeface="Montserrat Ultra-Bold"/>
                <a:sym typeface="Montserrat Ultra-Bold"/>
              </a:rPr>
              <a:t>W</a:t>
            </a:r>
          </a:p>
        </p:txBody>
      </p:sp>
      <p:sp>
        <p:nvSpPr>
          <p:cNvPr id="42" name="TextBox 42"/>
          <p:cNvSpPr txBox="1"/>
          <p:nvPr/>
        </p:nvSpPr>
        <p:spPr>
          <a:xfrm>
            <a:off x="10257751" y="-183638"/>
            <a:ext cx="2115352" cy="33570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7563"/>
              </a:lnSpc>
              <a:spcBef>
                <a:spcPct val="0"/>
              </a:spcBef>
            </a:pPr>
            <a:r>
              <a:rPr lang="en-US" sz="19688" b="1">
                <a:solidFill>
                  <a:srgbClr val="000000"/>
                </a:solidFill>
                <a:latin typeface="Montserrat Ultra-Bold"/>
                <a:ea typeface="Montserrat Ultra-Bold"/>
                <a:cs typeface="Montserrat Ultra-Bold"/>
                <a:sym typeface="Montserrat Ultra-Bold"/>
              </a:rPr>
              <a:t>O</a:t>
            </a:r>
          </a:p>
        </p:txBody>
      </p:sp>
      <p:sp>
        <p:nvSpPr>
          <p:cNvPr id="43" name="TextBox 43"/>
          <p:cNvSpPr txBox="1"/>
          <p:nvPr/>
        </p:nvSpPr>
        <p:spPr>
          <a:xfrm>
            <a:off x="14891065" y="-183638"/>
            <a:ext cx="1587915" cy="33570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7563"/>
              </a:lnSpc>
              <a:spcBef>
                <a:spcPct val="0"/>
              </a:spcBef>
            </a:pPr>
            <a:r>
              <a:rPr lang="en-US" sz="19688" b="1">
                <a:solidFill>
                  <a:srgbClr val="000000"/>
                </a:solidFill>
                <a:latin typeface="Montserrat Ultra-Bold"/>
                <a:ea typeface="Montserrat Ultra-Bold"/>
                <a:cs typeface="Montserrat Ultra-Bold"/>
                <a:sym typeface="Montserrat Ultra-Bold"/>
              </a:rPr>
              <a:t>T</a:t>
            </a:r>
          </a:p>
        </p:txBody>
      </p:sp>
      <p:sp>
        <p:nvSpPr>
          <p:cNvPr id="46" name="TextBox 46"/>
          <p:cNvSpPr txBox="1"/>
          <p:nvPr/>
        </p:nvSpPr>
        <p:spPr>
          <a:xfrm>
            <a:off x="228600" y="4401998"/>
            <a:ext cx="3886200" cy="4357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3572"/>
              </a:lnSpc>
              <a:spcBef>
                <a:spcPct val="0"/>
              </a:spcBef>
            </a:pPr>
            <a:r>
              <a:rPr lang="en-GB" sz="2800" dirty="0"/>
              <a:t>Opportunities</a:t>
            </a:r>
            <a:endParaRPr lang="en-US" sz="2551" b="1" dirty="0">
              <a:solidFill>
                <a:srgbClr val="000000"/>
              </a:solidFill>
              <a:latin typeface="Montserrat Bold"/>
              <a:ea typeface="Montserrat Bold"/>
              <a:cs typeface="Montserrat Bold"/>
              <a:sym typeface="Montserrat Bold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5400000">
            <a:off x="4000500" y="-4000500"/>
            <a:ext cx="10287000" cy="18288000"/>
          </a:xfrm>
          <a:custGeom>
            <a:avLst/>
            <a:gdLst/>
            <a:ahLst/>
            <a:cxnLst/>
            <a:rect l="l" t="t" r="r" b="b"/>
            <a:pathLst>
              <a:path w="10287000" h="18288000">
                <a:moveTo>
                  <a:pt x="0" y="18288000"/>
                </a:moveTo>
                <a:lnTo>
                  <a:pt x="0" y="0"/>
                </a:lnTo>
                <a:lnTo>
                  <a:pt x="10287000" y="0"/>
                </a:lnTo>
                <a:lnTo>
                  <a:pt x="10287000" y="18288000"/>
                </a:lnTo>
                <a:lnTo>
                  <a:pt x="0" y="18288000"/>
                </a:lnTo>
                <a:close/>
              </a:path>
            </a:pathLst>
          </a:custGeom>
          <a:blipFill>
            <a:blip r:embed="rId2"/>
            <a:stretch>
              <a:fillRect l="-11555" r="-11555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>
            <a:off x="794146" y="4098585"/>
            <a:ext cx="16122254" cy="5393511"/>
            <a:chOff x="0" y="0"/>
            <a:chExt cx="1016664" cy="1516957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016664" cy="1516957"/>
            </a:xfrm>
            <a:custGeom>
              <a:avLst/>
              <a:gdLst/>
              <a:ahLst/>
              <a:cxnLst/>
              <a:rect l="l" t="t" r="r" b="b"/>
              <a:pathLst>
                <a:path w="1016664" h="1516957">
                  <a:moveTo>
                    <a:pt x="115656" y="0"/>
                  </a:moveTo>
                  <a:lnTo>
                    <a:pt x="901008" y="0"/>
                  </a:lnTo>
                  <a:cubicBezTo>
                    <a:pt x="964883" y="0"/>
                    <a:pt x="1016664" y="51781"/>
                    <a:pt x="1016664" y="115656"/>
                  </a:cubicBezTo>
                  <a:lnTo>
                    <a:pt x="1016664" y="1401301"/>
                  </a:lnTo>
                  <a:cubicBezTo>
                    <a:pt x="1016664" y="1465176"/>
                    <a:pt x="964883" y="1516957"/>
                    <a:pt x="901008" y="1516957"/>
                  </a:cubicBezTo>
                  <a:lnTo>
                    <a:pt x="115656" y="1516957"/>
                  </a:lnTo>
                  <a:cubicBezTo>
                    <a:pt x="51781" y="1516957"/>
                    <a:pt x="0" y="1465176"/>
                    <a:pt x="0" y="1401301"/>
                  </a:cubicBezTo>
                  <a:lnTo>
                    <a:pt x="0" y="115656"/>
                  </a:lnTo>
                  <a:cubicBezTo>
                    <a:pt x="0" y="51781"/>
                    <a:pt x="51781" y="0"/>
                    <a:pt x="115656" y="0"/>
                  </a:cubicBezTo>
                  <a:close/>
                </a:path>
              </a:pathLst>
            </a:custGeom>
            <a:solidFill>
              <a:srgbClr val="F89E96"/>
            </a:solidFill>
            <a:ln w="28575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n-US" dirty="0"/>
            </a:p>
            <a:p>
              <a:endParaRPr lang="en-US" dirty="0"/>
            </a:p>
            <a:p>
              <a:endParaRPr lang="en-US" dirty="0"/>
            </a:p>
            <a:p>
              <a:endParaRPr lang="en-US" dirty="0"/>
            </a:p>
            <a:p>
              <a:endParaRPr lang="en-US" dirty="0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1016664" cy="155505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794856" y="4098585"/>
            <a:ext cx="3614728" cy="829544"/>
            <a:chOff x="0" y="0"/>
            <a:chExt cx="1016664" cy="233314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1016664" cy="233314"/>
            </a:xfrm>
            <a:custGeom>
              <a:avLst/>
              <a:gdLst/>
              <a:ahLst/>
              <a:cxnLst/>
              <a:rect l="l" t="t" r="r" b="b"/>
              <a:pathLst>
                <a:path w="1016664" h="233314">
                  <a:moveTo>
                    <a:pt x="115656" y="0"/>
                  </a:moveTo>
                  <a:lnTo>
                    <a:pt x="901008" y="0"/>
                  </a:lnTo>
                  <a:cubicBezTo>
                    <a:pt x="964883" y="0"/>
                    <a:pt x="1016664" y="51781"/>
                    <a:pt x="1016664" y="115656"/>
                  </a:cubicBezTo>
                  <a:lnTo>
                    <a:pt x="1016664" y="117659"/>
                  </a:lnTo>
                  <a:cubicBezTo>
                    <a:pt x="1016664" y="181533"/>
                    <a:pt x="964883" y="233314"/>
                    <a:pt x="901008" y="233314"/>
                  </a:cubicBezTo>
                  <a:lnTo>
                    <a:pt x="115656" y="233314"/>
                  </a:lnTo>
                  <a:cubicBezTo>
                    <a:pt x="51781" y="233314"/>
                    <a:pt x="0" y="181533"/>
                    <a:pt x="0" y="117659"/>
                  </a:cubicBezTo>
                  <a:lnTo>
                    <a:pt x="0" y="115656"/>
                  </a:lnTo>
                  <a:cubicBezTo>
                    <a:pt x="0" y="51781"/>
                    <a:pt x="51781" y="0"/>
                    <a:pt x="115656" y="0"/>
                  </a:cubicBezTo>
                  <a:close/>
                </a:path>
              </a:pathLst>
            </a:custGeom>
            <a:solidFill>
              <a:srgbClr val="F48378"/>
            </a:solidFill>
            <a:ln w="28575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38100"/>
              <a:ext cx="1016664" cy="27141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5" name="AutoShape 15"/>
          <p:cNvSpPr/>
          <p:nvPr/>
        </p:nvSpPr>
        <p:spPr>
          <a:xfrm>
            <a:off x="794905" y="3460035"/>
            <a:ext cx="16698191" cy="0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6" name="AutoShape 16"/>
          <p:cNvSpPr/>
          <p:nvPr/>
        </p:nvSpPr>
        <p:spPr>
          <a:xfrm flipH="1">
            <a:off x="4801146" y="507266"/>
            <a:ext cx="0" cy="883606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7" name="AutoShape 17"/>
          <p:cNvSpPr/>
          <p:nvPr/>
        </p:nvSpPr>
        <p:spPr>
          <a:xfrm>
            <a:off x="9144000" y="507266"/>
            <a:ext cx="0" cy="883606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8" name="AutoShape 18"/>
          <p:cNvSpPr/>
          <p:nvPr/>
        </p:nvSpPr>
        <p:spPr>
          <a:xfrm>
            <a:off x="4801146" y="1887736"/>
            <a:ext cx="0" cy="933750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9" name="AutoShape 19"/>
          <p:cNvSpPr/>
          <p:nvPr/>
        </p:nvSpPr>
        <p:spPr>
          <a:xfrm>
            <a:off x="9144000" y="1887736"/>
            <a:ext cx="0" cy="933750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20" name="Group 20"/>
          <p:cNvGrpSpPr/>
          <p:nvPr/>
        </p:nvGrpSpPr>
        <p:grpSpPr>
          <a:xfrm>
            <a:off x="794147" y="3308707"/>
            <a:ext cx="302657" cy="302657"/>
            <a:chOff x="0" y="0"/>
            <a:chExt cx="812800" cy="812800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23" name="Group 23"/>
          <p:cNvGrpSpPr/>
          <p:nvPr/>
        </p:nvGrpSpPr>
        <p:grpSpPr>
          <a:xfrm>
            <a:off x="17190439" y="3308707"/>
            <a:ext cx="302657" cy="302657"/>
            <a:chOff x="0" y="0"/>
            <a:chExt cx="812800" cy="812800"/>
          </a:xfrm>
        </p:grpSpPr>
        <p:sp>
          <p:nvSpPr>
            <p:cNvPr id="24" name="Freeform 2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TextBox 25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38" name="AutoShape 38"/>
          <p:cNvSpPr/>
          <p:nvPr/>
        </p:nvSpPr>
        <p:spPr>
          <a:xfrm>
            <a:off x="13486854" y="507266"/>
            <a:ext cx="0" cy="883606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39" name="AutoShape 39"/>
          <p:cNvSpPr/>
          <p:nvPr/>
        </p:nvSpPr>
        <p:spPr>
          <a:xfrm>
            <a:off x="13486854" y="1887736"/>
            <a:ext cx="0" cy="933750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40" name="TextBox 40"/>
          <p:cNvSpPr txBox="1"/>
          <p:nvPr/>
        </p:nvSpPr>
        <p:spPr>
          <a:xfrm>
            <a:off x="1915229" y="-183638"/>
            <a:ext cx="1617982" cy="33570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7563"/>
              </a:lnSpc>
              <a:spcBef>
                <a:spcPct val="0"/>
              </a:spcBef>
            </a:pPr>
            <a:r>
              <a:rPr lang="en-US" sz="19688" b="1">
                <a:solidFill>
                  <a:srgbClr val="000000"/>
                </a:solidFill>
                <a:latin typeface="Montserrat Ultra-Bold"/>
                <a:ea typeface="Montserrat Ultra-Bold"/>
                <a:cs typeface="Montserrat Ultra-Bold"/>
                <a:sym typeface="Montserrat Ultra-Bold"/>
              </a:rPr>
              <a:t>S</a:t>
            </a:r>
          </a:p>
        </p:txBody>
      </p:sp>
      <p:sp>
        <p:nvSpPr>
          <p:cNvPr id="41" name="TextBox 41"/>
          <p:cNvSpPr txBox="1"/>
          <p:nvPr/>
        </p:nvSpPr>
        <p:spPr>
          <a:xfrm>
            <a:off x="5482419" y="-183638"/>
            <a:ext cx="2960524" cy="33570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7563"/>
              </a:lnSpc>
              <a:spcBef>
                <a:spcPct val="0"/>
              </a:spcBef>
            </a:pPr>
            <a:r>
              <a:rPr lang="en-US" sz="19688" b="1">
                <a:solidFill>
                  <a:srgbClr val="000000"/>
                </a:solidFill>
                <a:latin typeface="Montserrat Ultra-Bold"/>
                <a:ea typeface="Montserrat Ultra-Bold"/>
                <a:cs typeface="Montserrat Ultra-Bold"/>
                <a:sym typeface="Montserrat Ultra-Bold"/>
              </a:rPr>
              <a:t>W</a:t>
            </a:r>
          </a:p>
        </p:txBody>
      </p:sp>
      <p:sp>
        <p:nvSpPr>
          <p:cNvPr id="42" name="TextBox 42"/>
          <p:cNvSpPr txBox="1"/>
          <p:nvPr/>
        </p:nvSpPr>
        <p:spPr>
          <a:xfrm>
            <a:off x="10257751" y="-183638"/>
            <a:ext cx="2115352" cy="33570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7563"/>
              </a:lnSpc>
              <a:spcBef>
                <a:spcPct val="0"/>
              </a:spcBef>
            </a:pPr>
            <a:r>
              <a:rPr lang="en-US" sz="19688" b="1">
                <a:solidFill>
                  <a:srgbClr val="000000"/>
                </a:solidFill>
                <a:latin typeface="Montserrat Ultra-Bold"/>
                <a:ea typeface="Montserrat Ultra-Bold"/>
                <a:cs typeface="Montserrat Ultra-Bold"/>
                <a:sym typeface="Montserrat Ultra-Bold"/>
              </a:rPr>
              <a:t>O</a:t>
            </a:r>
          </a:p>
        </p:txBody>
      </p:sp>
      <p:sp>
        <p:nvSpPr>
          <p:cNvPr id="43" name="TextBox 43"/>
          <p:cNvSpPr txBox="1"/>
          <p:nvPr/>
        </p:nvSpPr>
        <p:spPr>
          <a:xfrm>
            <a:off x="14891065" y="-183638"/>
            <a:ext cx="1587915" cy="33570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7563"/>
              </a:lnSpc>
              <a:spcBef>
                <a:spcPct val="0"/>
              </a:spcBef>
            </a:pPr>
            <a:r>
              <a:rPr lang="en-US" sz="19688" b="1">
                <a:solidFill>
                  <a:srgbClr val="000000"/>
                </a:solidFill>
                <a:latin typeface="Montserrat Ultra-Bold"/>
                <a:ea typeface="Montserrat Ultra-Bold"/>
                <a:cs typeface="Montserrat Ultra-Bold"/>
                <a:sym typeface="Montserrat Ultra-Bold"/>
              </a:rPr>
              <a:t>T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86B284E-127A-5C91-90BF-7F8EC408B2CB}"/>
              </a:ext>
            </a:extLst>
          </p:cNvPr>
          <p:cNvSpPr txBox="1"/>
          <p:nvPr/>
        </p:nvSpPr>
        <p:spPr>
          <a:xfrm>
            <a:off x="1395046" y="4260959"/>
            <a:ext cx="9144000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600" dirty="0"/>
              <a:t>Strengths</a:t>
            </a:r>
            <a:endParaRPr lang="en-US" sz="2600" dirty="0"/>
          </a:p>
        </p:txBody>
      </p:sp>
    </p:spTree>
    <p:extLst>
      <p:ext uri="{BB962C8B-B14F-4D97-AF65-F5344CB8AC3E}">
        <p14:creationId xmlns:p14="http://schemas.microsoft.com/office/powerpoint/2010/main" val="25034706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5400000">
            <a:off x="4000500" y="-4000500"/>
            <a:ext cx="10287000" cy="18288000"/>
          </a:xfrm>
          <a:custGeom>
            <a:avLst/>
            <a:gdLst/>
            <a:ahLst/>
            <a:cxnLst/>
            <a:rect l="l" t="t" r="r" b="b"/>
            <a:pathLst>
              <a:path w="10287000" h="18288000">
                <a:moveTo>
                  <a:pt x="0" y="18288000"/>
                </a:moveTo>
                <a:lnTo>
                  <a:pt x="0" y="0"/>
                </a:lnTo>
                <a:lnTo>
                  <a:pt x="10287000" y="0"/>
                </a:lnTo>
                <a:lnTo>
                  <a:pt x="10287000" y="18288000"/>
                </a:lnTo>
                <a:lnTo>
                  <a:pt x="0" y="18288000"/>
                </a:lnTo>
                <a:close/>
              </a:path>
            </a:pathLst>
          </a:custGeom>
          <a:blipFill>
            <a:blip r:embed="rId2"/>
            <a:stretch>
              <a:fillRect l="-11555" r="-11555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6" name="Group 6"/>
          <p:cNvGrpSpPr/>
          <p:nvPr/>
        </p:nvGrpSpPr>
        <p:grpSpPr>
          <a:xfrm>
            <a:off x="1186417" y="4098585"/>
            <a:ext cx="16004021" cy="5393511"/>
            <a:chOff x="0" y="0"/>
            <a:chExt cx="1016664" cy="1516957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016664" cy="1516957"/>
            </a:xfrm>
            <a:custGeom>
              <a:avLst/>
              <a:gdLst/>
              <a:ahLst/>
              <a:cxnLst/>
              <a:rect l="l" t="t" r="r" b="b"/>
              <a:pathLst>
                <a:path w="1016664" h="1516957">
                  <a:moveTo>
                    <a:pt x="115656" y="0"/>
                  </a:moveTo>
                  <a:lnTo>
                    <a:pt x="901008" y="0"/>
                  </a:lnTo>
                  <a:cubicBezTo>
                    <a:pt x="964883" y="0"/>
                    <a:pt x="1016664" y="51781"/>
                    <a:pt x="1016664" y="115656"/>
                  </a:cubicBezTo>
                  <a:lnTo>
                    <a:pt x="1016664" y="1401301"/>
                  </a:lnTo>
                  <a:cubicBezTo>
                    <a:pt x="1016664" y="1465176"/>
                    <a:pt x="964883" y="1516957"/>
                    <a:pt x="901008" y="1516957"/>
                  </a:cubicBezTo>
                  <a:lnTo>
                    <a:pt x="115656" y="1516957"/>
                  </a:lnTo>
                  <a:cubicBezTo>
                    <a:pt x="51781" y="1516957"/>
                    <a:pt x="0" y="1465176"/>
                    <a:pt x="0" y="1401301"/>
                  </a:cubicBezTo>
                  <a:lnTo>
                    <a:pt x="0" y="115656"/>
                  </a:lnTo>
                  <a:cubicBezTo>
                    <a:pt x="0" y="51781"/>
                    <a:pt x="51781" y="0"/>
                    <a:pt x="115656" y="0"/>
                  </a:cubicBezTo>
                  <a:close/>
                </a:path>
              </a:pathLst>
            </a:custGeom>
            <a:solidFill>
              <a:srgbClr val="BADFC9"/>
            </a:solidFill>
            <a:ln w="28575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1016664" cy="155505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1224252" y="4113724"/>
            <a:ext cx="3614728" cy="829544"/>
            <a:chOff x="0" y="0"/>
            <a:chExt cx="1016664" cy="233314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1016664" cy="233314"/>
            </a:xfrm>
            <a:custGeom>
              <a:avLst/>
              <a:gdLst/>
              <a:ahLst/>
              <a:cxnLst/>
              <a:rect l="l" t="t" r="r" b="b"/>
              <a:pathLst>
                <a:path w="1016664" h="233314">
                  <a:moveTo>
                    <a:pt x="115656" y="0"/>
                  </a:moveTo>
                  <a:lnTo>
                    <a:pt x="901008" y="0"/>
                  </a:lnTo>
                  <a:cubicBezTo>
                    <a:pt x="964883" y="0"/>
                    <a:pt x="1016664" y="51781"/>
                    <a:pt x="1016664" y="115656"/>
                  </a:cubicBezTo>
                  <a:lnTo>
                    <a:pt x="1016664" y="117659"/>
                  </a:lnTo>
                  <a:cubicBezTo>
                    <a:pt x="1016664" y="181533"/>
                    <a:pt x="964883" y="233314"/>
                    <a:pt x="901008" y="233314"/>
                  </a:cubicBezTo>
                  <a:lnTo>
                    <a:pt x="115656" y="233314"/>
                  </a:lnTo>
                  <a:cubicBezTo>
                    <a:pt x="51781" y="233314"/>
                    <a:pt x="0" y="181533"/>
                    <a:pt x="0" y="117659"/>
                  </a:cubicBezTo>
                  <a:lnTo>
                    <a:pt x="0" y="115656"/>
                  </a:lnTo>
                  <a:cubicBezTo>
                    <a:pt x="0" y="51781"/>
                    <a:pt x="51781" y="0"/>
                    <a:pt x="115656" y="0"/>
                  </a:cubicBezTo>
                  <a:close/>
                </a:path>
              </a:pathLst>
            </a:custGeom>
            <a:solidFill>
              <a:srgbClr val="9DD6B4"/>
            </a:solidFill>
            <a:ln w="28575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38100"/>
              <a:ext cx="1016664" cy="27141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5" name="AutoShape 15"/>
          <p:cNvSpPr/>
          <p:nvPr/>
        </p:nvSpPr>
        <p:spPr>
          <a:xfrm>
            <a:off x="794905" y="3460035"/>
            <a:ext cx="16698191" cy="0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6" name="AutoShape 16"/>
          <p:cNvSpPr/>
          <p:nvPr/>
        </p:nvSpPr>
        <p:spPr>
          <a:xfrm flipH="1">
            <a:off x="4801146" y="507266"/>
            <a:ext cx="0" cy="883606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7" name="AutoShape 17"/>
          <p:cNvSpPr/>
          <p:nvPr/>
        </p:nvSpPr>
        <p:spPr>
          <a:xfrm>
            <a:off x="9144000" y="507266"/>
            <a:ext cx="0" cy="883606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8" name="AutoShape 18"/>
          <p:cNvSpPr/>
          <p:nvPr/>
        </p:nvSpPr>
        <p:spPr>
          <a:xfrm>
            <a:off x="4801146" y="1887736"/>
            <a:ext cx="0" cy="933750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9" name="AutoShape 19"/>
          <p:cNvSpPr/>
          <p:nvPr/>
        </p:nvSpPr>
        <p:spPr>
          <a:xfrm>
            <a:off x="9144000" y="1887736"/>
            <a:ext cx="0" cy="933750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20" name="Group 20"/>
          <p:cNvGrpSpPr/>
          <p:nvPr/>
        </p:nvGrpSpPr>
        <p:grpSpPr>
          <a:xfrm>
            <a:off x="794147" y="3308707"/>
            <a:ext cx="302657" cy="302657"/>
            <a:chOff x="0" y="0"/>
            <a:chExt cx="812800" cy="812800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23" name="Group 23"/>
          <p:cNvGrpSpPr/>
          <p:nvPr/>
        </p:nvGrpSpPr>
        <p:grpSpPr>
          <a:xfrm>
            <a:off x="17190439" y="3308707"/>
            <a:ext cx="302657" cy="302657"/>
            <a:chOff x="0" y="0"/>
            <a:chExt cx="812800" cy="812800"/>
          </a:xfrm>
        </p:grpSpPr>
        <p:sp>
          <p:nvSpPr>
            <p:cNvPr id="24" name="Freeform 2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TextBox 25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38" name="AutoShape 38"/>
          <p:cNvSpPr/>
          <p:nvPr/>
        </p:nvSpPr>
        <p:spPr>
          <a:xfrm>
            <a:off x="13486854" y="507266"/>
            <a:ext cx="0" cy="883606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39" name="AutoShape 39"/>
          <p:cNvSpPr/>
          <p:nvPr/>
        </p:nvSpPr>
        <p:spPr>
          <a:xfrm>
            <a:off x="13486854" y="1887736"/>
            <a:ext cx="0" cy="933750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40" name="TextBox 40"/>
          <p:cNvSpPr txBox="1"/>
          <p:nvPr/>
        </p:nvSpPr>
        <p:spPr>
          <a:xfrm>
            <a:off x="1915229" y="-183638"/>
            <a:ext cx="1617982" cy="33570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7563"/>
              </a:lnSpc>
              <a:spcBef>
                <a:spcPct val="0"/>
              </a:spcBef>
            </a:pPr>
            <a:r>
              <a:rPr lang="en-US" sz="19688" b="1">
                <a:solidFill>
                  <a:srgbClr val="000000"/>
                </a:solidFill>
                <a:latin typeface="Montserrat Ultra-Bold"/>
                <a:ea typeface="Montserrat Ultra-Bold"/>
                <a:cs typeface="Montserrat Ultra-Bold"/>
                <a:sym typeface="Montserrat Ultra-Bold"/>
              </a:rPr>
              <a:t>S</a:t>
            </a:r>
          </a:p>
        </p:txBody>
      </p:sp>
      <p:sp>
        <p:nvSpPr>
          <p:cNvPr id="41" name="TextBox 41"/>
          <p:cNvSpPr txBox="1"/>
          <p:nvPr/>
        </p:nvSpPr>
        <p:spPr>
          <a:xfrm>
            <a:off x="5482419" y="-183638"/>
            <a:ext cx="2960524" cy="33570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7563"/>
              </a:lnSpc>
              <a:spcBef>
                <a:spcPct val="0"/>
              </a:spcBef>
            </a:pPr>
            <a:r>
              <a:rPr lang="en-US" sz="19688" b="1">
                <a:solidFill>
                  <a:srgbClr val="000000"/>
                </a:solidFill>
                <a:latin typeface="Montserrat Ultra-Bold"/>
                <a:ea typeface="Montserrat Ultra-Bold"/>
                <a:cs typeface="Montserrat Ultra-Bold"/>
                <a:sym typeface="Montserrat Ultra-Bold"/>
              </a:rPr>
              <a:t>W</a:t>
            </a:r>
          </a:p>
        </p:txBody>
      </p:sp>
      <p:sp>
        <p:nvSpPr>
          <p:cNvPr id="42" name="TextBox 42"/>
          <p:cNvSpPr txBox="1"/>
          <p:nvPr/>
        </p:nvSpPr>
        <p:spPr>
          <a:xfrm>
            <a:off x="10257751" y="-183638"/>
            <a:ext cx="2115352" cy="33570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7563"/>
              </a:lnSpc>
              <a:spcBef>
                <a:spcPct val="0"/>
              </a:spcBef>
            </a:pPr>
            <a:r>
              <a:rPr lang="en-US" sz="19688" b="1">
                <a:solidFill>
                  <a:srgbClr val="000000"/>
                </a:solidFill>
                <a:latin typeface="Montserrat Ultra-Bold"/>
                <a:ea typeface="Montserrat Ultra-Bold"/>
                <a:cs typeface="Montserrat Ultra-Bold"/>
                <a:sym typeface="Montserrat Ultra-Bold"/>
              </a:rPr>
              <a:t>O</a:t>
            </a:r>
          </a:p>
        </p:txBody>
      </p:sp>
      <p:sp>
        <p:nvSpPr>
          <p:cNvPr id="43" name="TextBox 43"/>
          <p:cNvSpPr txBox="1"/>
          <p:nvPr/>
        </p:nvSpPr>
        <p:spPr>
          <a:xfrm>
            <a:off x="14891065" y="-183638"/>
            <a:ext cx="1587915" cy="33570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7563"/>
              </a:lnSpc>
              <a:spcBef>
                <a:spcPct val="0"/>
              </a:spcBef>
            </a:pPr>
            <a:r>
              <a:rPr lang="en-US" sz="19688" b="1">
                <a:solidFill>
                  <a:srgbClr val="000000"/>
                </a:solidFill>
                <a:latin typeface="Montserrat Ultra-Bold"/>
                <a:ea typeface="Montserrat Ultra-Bold"/>
                <a:cs typeface="Montserrat Ultra-Bold"/>
                <a:sym typeface="Montserrat Ultra-Bold"/>
              </a:rPr>
              <a:t>T</a:t>
            </a:r>
          </a:p>
        </p:txBody>
      </p:sp>
      <p:sp>
        <p:nvSpPr>
          <p:cNvPr id="45" name="TextBox 45"/>
          <p:cNvSpPr txBox="1"/>
          <p:nvPr/>
        </p:nvSpPr>
        <p:spPr>
          <a:xfrm>
            <a:off x="794147" y="4310635"/>
            <a:ext cx="3112654" cy="435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572"/>
              </a:lnSpc>
              <a:spcBef>
                <a:spcPct val="0"/>
              </a:spcBef>
            </a:pPr>
            <a:r>
              <a:rPr lang="en-GB" sz="2800" dirty="0"/>
              <a:t>Weaknesses</a:t>
            </a:r>
            <a:endParaRPr lang="en-US" sz="2551" b="1" dirty="0">
              <a:solidFill>
                <a:srgbClr val="000000"/>
              </a:solidFill>
              <a:latin typeface="Montserrat Bold"/>
              <a:ea typeface="Montserrat Bold"/>
              <a:cs typeface="Montserrat Bold"/>
              <a:sym typeface="Montserrat Bold"/>
            </a:endParaRPr>
          </a:p>
        </p:txBody>
      </p:sp>
    </p:spTree>
    <p:extLst>
      <p:ext uri="{BB962C8B-B14F-4D97-AF65-F5344CB8AC3E}">
        <p14:creationId xmlns:p14="http://schemas.microsoft.com/office/powerpoint/2010/main" val="21487216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5400000">
            <a:off x="4000500" y="-4000500"/>
            <a:ext cx="10287000" cy="18288000"/>
          </a:xfrm>
          <a:custGeom>
            <a:avLst/>
            <a:gdLst/>
            <a:ahLst/>
            <a:cxnLst/>
            <a:rect l="l" t="t" r="r" b="b"/>
            <a:pathLst>
              <a:path w="10287000" h="18288000">
                <a:moveTo>
                  <a:pt x="0" y="18288000"/>
                </a:moveTo>
                <a:lnTo>
                  <a:pt x="0" y="0"/>
                </a:lnTo>
                <a:lnTo>
                  <a:pt x="10287000" y="0"/>
                </a:lnTo>
                <a:lnTo>
                  <a:pt x="10287000" y="18288000"/>
                </a:lnTo>
                <a:lnTo>
                  <a:pt x="0" y="18288000"/>
                </a:lnTo>
                <a:close/>
              </a:path>
            </a:pathLst>
          </a:custGeom>
          <a:blipFill>
            <a:blip r:embed="rId2"/>
            <a:stretch>
              <a:fillRect l="-11555" r="-11555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5" name="AutoShape 15"/>
          <p:cNvSpPr/>
          <p:nvPr/>
        </p:nvSpPr>
        <p:spPr>
          <a:xfrm>
            <a:off x="794905" y="3460035"/>
            <a:ext cx="16698191" cy="0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6" name="AutoShape 16"/>
          <p:cNvSpPr/>
          <p:nvPr/>
        </p:nvSpPr>
        <p:spPr>
          <a:xfrm flipH="1">
            <a:off x="4801146" y="507266"/>
            <a:ext cx="0" cy="883606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7" name="AutoShape 17"/>
          <p:cNvSpPr/>
          <p:nvPr/>
        </p:nvSpPr>
        <p:spPr>
          <a:xfrm>
            <a:off x="9144000" y="507266"/>
            <a:ext cx="0" cy="883606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8" name="AutoShape 18"/>
          <p:cNvSpPr/>
          <p:nvPr/>
        </p:nvSpPr>
        <p:spPr>
          <a:xfrm>
            <a:off x="4801146" y="1887736"/>
            <a:ext cx="0" cy="933750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9" name="AutoShape 19"/>
          <p:cNvSpPr/>
          <p:nvPr/>
        </p:nvSpPr>
        <p:spPr>
          <a:xfrm>
            <a:off x="9144000" y="1887736"/>
            <a:ext cx="0" cy="933750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20" name="Group 20"/>
          <p:cNvGrpSpPr/>
          <p:nvPr/>
        </p:nvGrpSpPr>
        <p:grpSpPr>
          <a:xfrm>
            <a:off x="794147" y="3308707"/>
            <a:ext cx="302657" cy="302657"/>
            <a:chOff x="0" y="0"/>
            <a:chExt cx="812800" cy="812800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23" name="Group 23"/>
          <p:cNvGrpSpPr/>
          <p:nvPr/>
        </p:nvGrpSpPr>
        <p:grpSpPr>
          <a:xfrm>
            <a:off x="17190439" y="3308707"/>
            <a:ext cx="302657" cy="302657"/>
            <a:chOff x="0" y="0"/>
            <a:chExt cx="812800" cy="812800"/>
          </a:xfrm>
        </p:grpSpPr>
        <p:sp>
          <p:nvSpPr>
            <p:cNvPr id="24" name="Freeform 2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TextBox 25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32" name="Group 32"/>
          <p:cNvGrpSpPr/>
          <p:nvPr/>
        </p:nvGrpSpPr>
        <p:grpSpPr>
          <a:xfrm>
            <a:off x="1186418" y="3936695"/>
            <a:ext cx="16278304" cy="5393511"/>
            <a:chOff x="0" y="0"/>
            <a:chExt cx="1016664" cy="1516957"/>
          </a:xfrm>
        </p:grpSpPr>
        <p:sp>
          <p:nvSpPr>
            <p:cNvPr id="33" name="Freeform 33"/>
            <p:cNvSpPr/>
            <p:nvPr/>
          </p:nvSpPr>
          <p:spPr>
            <a:xfrm>
              <a:off x="0" y="0"/>
              <a:ext cx="1016664" cy="1516957"/>
            </a:xfrm>
            <a:custGeom>
              <a:avLst/>
              <a:gdLst/>
              <a:ahLst/>
              <a:cxnLst/>
              <a:rect l="l" t="t" r="r" b="b"/>
              <a:pathLst>
                <a:path w="1016664" h="1516957">
                  <a:moveTo>
                    <a:pt x="115656" y="0"/>
                  </a:moveTo>
                  <a:lnTo>
                    <a:pt x="901008" y="0"/>
                  </a:lnTo>
                  <a:cubicBezTo>
                    <a:pt x="964883" y="0"/>
                    <a:pt x="1016664" y="51781"/>
                    <a:pt x="1016664" y="115656"/>
                  </a:cubicBezTo>
                  <a:lnTo>
                    <a:pt x="1016664" y="1401301"/>
                  </a:lnTo>
                  <a:cubicBezTo>
                    <a:pt x="1016664" y="1465176"/>
                    <a:pt x="964883" y="1516957"/>
                    <a:pt x="901008" y="1516957"/>
                  </a:cubicBezTo>
                  <a:lnTo>
                    <a:pt x="115656" y="1516957"/>
                  </a:lnTo>
                  <a:cubicBezTo>
                    <a:pt x="51781" y="1516957"/>
                    <a:pt x="0" y="1465176"/>
                    <a:pt x="0" y="1401301"/>
                  </a:cubicBezTo>
                  <a:lnTo>
                    <a:pt x="0" y="115656"/>
                  </a:lnTo>
                  <a:cubicBezTo>
                    <a:pt x="0" y="51781"/>
                    <a:pt x="51781" y="0"/>
                    <a:pt x="115656" y="0"/>
                  </a:cubicBezTo>
                  <a:close/>
                </a:path>
              </a:pathLst>
            </a:custGeom>
            <a:solidFill>
              <a:srgbClr val="B2CFE4"/>
            </a:solidFill>
            <a:ln w="28575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4" name="TextBox 34"/>
            <p:cNvSpPr txBox="1"/>
            <p:nvPr/>
          </p:nvSpPr>
          <p:spPr>
            <a:xfrm>
              <a:off x="0" y="-38100"/>
              <a:ext cx="1016664" cy="155505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35" name="Group 35"/>
          <p:cNvGrpSpPr/>
          <p:nvPr/>
        </p:nvGrpSpPr>
        <p:grpSpPr>
          <a:xfrm>
            <a:off x="1187128" y="3936695"/>
            <a:ext cx="3614728" cy="829544"/>
            <a:chOff x="0" y="0"/>
            <a:chExt cx="1016664" cy="233314"/>
          </a:xfrm>
        </p:grpSpPr>
        <p:sp>
          <p:nvSpPr>
            <p:cNvPr id="36" name="Freeform 36"/>
            <p:cNvSpPr/>
            <p:nvPr/>
          </p:nvSpPr>
          <p:spPr>
            <a:xfrm>
              <a:off x="0" y="0"/>
              <a:ext cx="1016664" cy="233314"/>
            </a:xfrm>
            <a:custGeom>
              <a:avLst/>
              <a:gdLst/>
              <a:ahLst/>
              <a:cxnLst/>
              <a:rect l="l" t="t" r="r" b="b"/>
              <a:pathLst>
                <a:path w="1016664" h="233314">
                  <a:moveTo>
                    <a:pt x="115656" y="0"/>
                  </a:moveTo>
                  <a:lnTo>
                    <a:pt x="901008" y="0"/>
                  </a:lnTo>
                  <a:cubicBezTo>
                    <a:pt x="964883" y="0"/>
                    <a:pt x="1016664" y="51781"/>
                    <a:pt x="1016664" y="115656"/>
                  </a:cubicBezTo>
                  <a:lnTo>
                    <a:pt x="1016664" y="117659"/>
                  </a:lnTo>
                  <a:cubicBezTo>
                    <a:pt x="1016664" y="181533"/>
                    <a:pt x="964883" y="233314"/>
                    <a:pt x="901008" y="233314"/>
                  </a:cubicBezTo>
                  <a:lnTo>
                    <a:pt x="115656" y="233314"/>
                  </a:lnTo>
                  <a:cubicBezTo>
                    <a:pt x="51781" y="233314"/>
                    <a:pt x="0" y="181533"/>
                    <a:pt x="0" y="117659"/>
                  </a:cubicBezTo>
                  <a:lnTo>
                    <a:pt x="0" y="115656"/>
                  </a:lnTo>
                  <a:cubicBezTo>
                    <a:pt x="0" y="51781"/>
                    <a:pt x="51781" y="0"/>
                    <a:pt x="115656" y="0"/>
                  </a:cubicBezTo>
                  <a:close/>
                </a:path>
              </a:pathLst>
            </a:custGeom>
            <a:solidFill>
              <a:srgbClr val="99C3E1"/>
            </a:solidFill>
            <a:ln w="28575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7" name="TextBox 37"/>
            <p:cNvSpPr txBox="1"/>
            <p:nvPr/>
          </p:nvSpPr>
          <p:spPr>
            <a:xfrm>
              <a:off x="0" y="-38100"/>
              <a:ext cx="1016664" cy="27141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38" name="AutoShape 38"/>
          <p:cNvSpPr/>
          <p:nvPr/>
        </p:nvSpPr>
        <p:spPr>
          <a:xfrm>
            <a:off x="13486854" y="507266"/>
            <a:ext cx="0" cy="883606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39" name="AutoShape 39"/>
          <p:cNvSpPr/>
          <p:nvPr/>
        </p:nvSpPr>
        <p:spPr>
          <a:xfrm>
            <a:off x="13486854" y="1887736"/>
            <a:ext cx="0" cy="933750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40" name="TextBox 40"/>
          <p:cNvSpPr txBox="1"/>
          <p:nvPr/>
        </p:nvSpPr>
        <p:spPr>
          <a:xfrm>
            <a:off x="1915229" y="-183638"/>
            <a:ext cx="1617982" cy="33570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7563"/>
              </a:lnSpc>
              <a:spcBef>
                <a:spcPct val="0"/>
              </a:spcBef>
            </a:pPr>
            <a:r>
              <a:rPr lang="en-US" sz="19688" b="1">
                <a:solidFill>
                  <a:srgbClr val="000000"/>
                </a:solidFill>
                <a:latin typeface="Montserrat Ultra-Bold"/>
                <a:ea typeface="Montserrat Ultra-Bold"/>
                <a:cs typeface="Montserrat Ultra-Bold"/>
                <a:sym typeface="Montserrat Ultra-Bold"/>
              </a:rPr>
              <a:t>S</a:t>
            </a:r>
          </a:p>
        </p:txBody>
      </p:sp>
      <p:sp>
        <p:nvSpPr>
          <p:cNvPr id="41" name="TextBox 41"/>
          <p:cNvSpPr txBox="1"/>
          <p:nvPr/>
        </p:nvSpPr>
        <p:spPr>
          <a:xfrm>
            <a:off x="5482419" y="-183638"/>
            <a:ext cx="2960524" cy="33570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7563"/>
              </a:lnSpc>
              <a:spcBef>
                <a:spcPct val="0"/>
              </a:spcBef>
            </a:pPr>
            <a:r>
              <a:rPr lang="en-US" sz="19688" b="1">
                <a:solidFill>
                  <a:srgbClr val="000000"/>
                </a:solidFill>
                <a:latin typeface="Montserrat Ultra-Bold"/>
                <a:ea typeface="Montserrat Ultra-Bold"/>
                <a:cs typeface="Montserrat Ultra-Bold"/>
                <a:sym typeface="Montserrat Ultra-Bold"/>
              </a:rPr>
              <a:t>W</a:t>
            </a:r>
          </a:p>
        </p:txBody>
      </p:sp>
      <p:sp>
        <p:nvSpPr>
          <p:cNvPr id="42" name="TextBox 42"/>
          <p:cNvSpPr txBox="1"/>
          <p:nvPr/>
        </p:nvSpPr>
        <p:spPr>
          <a:xfrm>
            <a:off x="10257751" y="-183638"/>
            <a:ext cx="2115352" cy="33570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7563"/>
              </a:lnSpc>
              <a:spcBef>
                <a:spcPct val="0"/>
              </a:spcBef>
            </a:pPr>
            <a:r>
              <a:rPr lang="en-US" sz="19688" b="1">
                <a:solidFill>
                  <a:srgbClr val="000000"/>
                </a:solidFill>
                <a:latin typeface="Montserrat Ultra-Bold"/>
                <a:ea typeface="Montserrat Ultra-Bold"/>
                <a:cs typeface="Montserrat Ultra-Bold"/>
                <a:sym typeface="Montserrat Ultra-Bold"/>
              </a:rPr>
              <a:t>O</a:t>
            </a:r>
          </a:p>
        </p:txBody>
      </p:sp>
      <p:sp>
        <p:nvSpPr>
          <p:cNvPr id="43" name="TextBox 43"/>
          <p:cNvSpPr txBox="1"/>
          <p:nvPr/>
        </p:nvSpPr>
        <p:spPr>
          <a:xfrm>
            <a:off x="14891065" y="-183638"/>
            <a:ext cx="1587915" cy="33570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7563"/>
              </a:lnSpc>
              <a:spcBef>
                <a:spcPct val="0"/>
              </a:spcBef>
            </a:pPr>
            <a:r>
              <a:rPr lang="en-US" sz="19688" b="1">
                <a:solidFill>
                  <a:srgbClr val="000000"/>
                </a:solidFill>
                <a:latin typeface="Montserrat Ultra-Bold"/>
                <a:ea typeface="Montserrat Ultra-Bold"/>
                <a:cs typeface="Montserrat Ultra-Bold"/>
                <a:sym typeface="Montserrat Ultra-Bold"/>
              </a:rPr>
              <a:t>T</a:t>
            </a:r>
          </a:p>
        </p:txBody>
      </p:sp>
      <p:sp>
        <p:nvSpPr>
          <p:cNvPr id="47" name="TextBox 47"/>
          <p:cNvSpPr txBox="1"/>
          <p:nvPr/>
        </p:nvSpPr>
        <p:spPr>
          <a:xfrm>
            <a:off x="1437455" y="4119589"/>
            <a:ext cx="3112654" cy="435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572"/>
              </a:lnSpc>
              <a:spcBef>
                <a:spcPct val="0"/>
              </a:spcBef>
            </a:pPr>
            <a:r>
              <a:rPr lang="en-GB" sz="2800" dirty="0"/>
              <a:t>Threats</a:t>
            </a:r>
            <a:endParaRPr lang="en-US" sz="2551" b="1" dirty="0">
              <a:solidFill>
                <a:srgbClr val="000000"/>
              </a:solidFill>
              <a:latin typeface="Montserrat Bold"/>
              <a:ea typeface="Montserrat Bold"/>
              <a:cs typeface="Montserrat Bold"/>
              <a:sym typeface="Montserrat Bold"/>
            </a:endParaRPr>
          </a:p>
        </p:txBody>
      </p:sp>
    </p:spTree>
    <p:extLst>
      <p:ext uri="{BB962C8B-B14F-4D97-AF65-F5344CB8AC3E}">
        <p14:creationId xmlns:p14="http://schemas.microsoft.com/office/powerpoint/2010/main" val="117257829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28</Words>
  <Application>Microsoft Macintosh PowerPoint</Application>
  <PresentationFormat>Custom</PresentationFormat>
  <Paragraphs>34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Montserrat Bold</vt:lpstr>
      <vt:lpstr>Calibri</vt:lpstr>
      <vt:lpstr>Montserrat Ultra-Bold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Red and Blue Colorful Simple Corporate SWOT Analysis Brainstorm</dc:title>
  <cp:lastModifiedBy>Microsoft Office User</cp:lastModifiedBy>
  <cp:revision>4</cp:revision>
  <dcterms:created xsi:type="dcterms:W3CDTF">2006-08-16T00:00:00Z</dcterms:created>
  <dcterms:modified xsi:type="dcterms:W3CDTF">2025-12-27T14:04:29Z</dcterms:modified>
  <dc:identifier>DAGuYM2UXNo</dc:identifier>
</cp:coreProperties>
</file>